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89" r:id="rId2"/>
    <p:sldId id="284" r:id="rId3"/>
    <p:sldId id="294" r:id="rId4"/>
    <p:sldId id="259" r:id="rId5"/>
    <p:sldId id="295" r:id="rId6"/>
    <p:sldId id="298" r:id="rId7"/>
    <p:sldId id="299" r:id="rId8"/>
    <p:sldId id="296" r:id="rId9"/>
    <p:sldId id="297" r:id="rId10"/>
    <p:sldId id="300" r:id="rId11"/>
    <p:sldId id="301" r:id="rId12"/>
    <p:sldId id="303" r:id="rId13"/>
    <p:sldId id="310" r:id="rId14"/>
    <p:sldId id="306" r:id="rId15"/>
    <p:sldId id="304" r:id="rId16"/>
    <p:sldId id="307" r:id="rId17"/>
    <p:sldId id="30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694"/>
    <a:srgbClr val="33CCCC"/>
    <a:srgbClr val="BF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7922" autoAdjust="0"/>
  </p:normalViewPr>
  <p:slideViewPr>
    <p:cSldViewPr snapToGrid="0">
      <p:cViewPr varScale="1">
        <p:scale>
          <a:sx n="101" d="100"/>
          <a:sy n="101" d="100"/>
        </p:scale>
        <p:origin x="7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1244C-F150-468D-8F1E-3AFAA34060B4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AF32A-0B05-4F0B-8C96-89246BF6C4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60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AF32A-0B05-4F0B-8C96-89246BF6C4E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25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AF32A-0B05-4F0B-8C96-89246BF6C4E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0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Seules les </a:t>
            </a:r>
            <a:r>
              <a:rPr lang="fr-FR" baseline="0" dirty="0" smtClean="0"/>
              <a:t>thématiques sont définitives, pas les intitulés exacts.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AF32A-0B05-4F0B-8C96-89246BF6C4E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41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107948"/>
            <a:ext cx="7315200" cy="2816352"/>
          </a:xfrm>
        </p:spPr>
        <p:txBody>
          <a:bodyPr anchor="b">
            <a:normAutofit/>
          </a:bodyPr>
          <a:lstStyle>
            <a:lvl1pPr algn="l">
              <a:defRPr sz="4400" spc="-100" baseline="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615" y="40225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427-9FA7-4AC5-80FB-480886F4C8E7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8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763-36E5-4963-98A3-967E2874D83E}" type="datetime1">
              <a:rPr lang="fr-FR" smtClean="0"/>
              <a:t>05/02/2020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89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42E9-74FF-4134-BB60-A3F77827A5A4}" type="datetime1">
              <a:rPr lang="fr-FR" smtClean="0"/>
              <a:t>05/02/2020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53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7A694"/>
              </a:buClr>
              <a:defRPr/>
            </a:lvl1pPr>
            <a:lvl2pPr>
              <a:buClr>
                <a:srgbClr val="57A694"/>
              </a:buClr>
              <a:defRPr/>
            </a:lvl2pPr>
            <a:lvl3pPr>
              <a:buClr>
                <a:srgbClr val="57A694"/>
              </a:buClr>
              <a:defRPr/>
            </a:lvl3pPr>
            <a:lvl4pPr>
              <a:buClr>
                <a:srgbClr val="57A694"/>
              </a:buClr>
              <a:defRPr/>
            </a:lvl4pPr>
            <a:lvl5pPr>
              <a:buClr>
                <a:srgbClr val="57A694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4170-C71F-4FF4-83E7-75AB629161FC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A694"/>
                </a:solidFill>
              </a:defRPr>
            </a:lvl1pPr>
          </a:lstStyle>
          <a:p>
            <a:fld id="{EE63D84D-894F-4097-8124-F699FAB4FC1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57A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613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2350-35F1-4F8A-93C2-AB17FFD67A25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50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8B1-4859-4FDB-B756-B27CAE0083BA}" type="datetime1">
              <a:rPr lang="fr-FR" smtClean="0"/>
              <a:t>05/02/2020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8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469D-7BAF-40AB-8E19-491153796603}" type="datetime1">
              <a:rPr lang="fr-FR" smtClean="0"/>
              <a:t>05/02/2020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57A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150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B1ED-2A73-4E4B-B95F-9BE9B9B25605}" type="datetime1">
              <a:rPr lang="fr-FR" smtClean="0"/>
              <a:t>05/02/2020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7BE2-B807-49F1-9211-1FAE6F2DEA0E}" type="datetime1">
              <a:rPr lang="fr-FR" smtClean="0"/>
              <a:t>05/02/2020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26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C6E6-FBCD-470F-8F5E-F2B9E83F0B83}" type="datetime1">
              <a:rPr lang="fr-FR" smtClean="0"/>
              <a:t>05/02/2020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11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649-AA96-4111-B83E-98C16639DDC6}" type="datetime1">
              <a:rPr lang="fr-FR" smtClean="0"/>
              <a:t>05/02/2020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57A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127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4C8E46-9D3B-48A4-8092-21768A0B3F61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57A694"/>
                </a:solidFill>
              </a:defRPr>
            </a:lvl1pPr>
          </a:lstStyle>
          <a:p>
            <a:fld id="{EE63D84D-894F-4097-8124-F699FAB4FC1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5" b="15898"/>
          <a:stretch/>
        </p:blipFill>
        <p:spPr>
          <a:xfrm>
            <a:off x="1" y="6141122"/>
            <a:ext cx="2862263" cy="6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72776" y="344527"/>
            <a:ext cx="4619223" cy="444124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oneTexte 3"/>
          <p:cNvSpPr txBox="1"/>
          <p:nvPr/>
        </p:nvSpPr>
        <p:spPr>
          <a:xfrm>
            <a:off x="8789551" y="456879"/>
            <a:ext cx="33755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 smtClean="0"/>
          </a:p>
          <a:p>
            <a:pPr algn="r"/>
            <a:r>
              <a:rPr lang="fr-FR" i="1" dirty="0" smtClean="0"/>
              <a:t>France</a:t>
            </a:r>
          </a:p>
          <a:p>
            <a:pPr algn="r"/>
            <a:endParaRPr lang="fr-FR" i="1" dirty="0" smtClean="0"/>
          </a:p>
          <a:p>
            <a:pPr algn="r"/>
            <a:endParaRPr lang="fr-FR" i="1" dirty="0" smtClean="0"/>
          </a:p>
          <a:p>
            <a:pPr algn="r"/>
            <a:r>
              <a:rPr lang="fr-FR" i="1" dirty="0" err="1" smtClean="0"/>
              <a:t>Health</a:t>
            </a:r>
            <a:r>
              <a:rPr lang="fr-FR" i="1" dirty="0" smtClean="0"/>
              <a:t> and </a:t>
            </a:r>
            <a:r>
              <a:rPr lang="fr-FR" i="1" dirty="0" err="1" smtClean="0"/>
              <a:t>Solidarities</a:t>
            </a:r>
            <a:r>
              <a:rPr lang="fr-FR" i="1" dirty="0" smtClean="0"/>
              <a:t> Ministry</a:t>
            </a:r>
            <a:endParaRPr lang="fr-FR" i="1" dirty="0"/>
          </a:p>
          <a:p>
            <a:pPr algn="r"/>
            <a:endParaRPr lang="fr-FR" i="1" dirty="0" smtClean="0"/>
          </a:p>
          <a:p>
            <a:pPr algn="r"/>
            <a:endParaRPr lang="fr-FR" i="1" dirty="0" smtClean="0"/>
          </a:p>
          <a:p>
            <a:pPr algn="r"/>
            <a:r>
              <a:rPr lang="fr-FR" i="1" dirty="0" smtClean="0"/>
              <a:t>Social </a:t>
            </a:r>
            <a:r>
              <a:rPr lang="fr-FR" i="1" dirty="0" err="1" smtClean="0"/>
              <a:t>Cohesion</a:t>
            </a:r>
            <a:r>
              <a:rPr lang="fr-FR" i="1" dirty="0" smtClean="0"/>
              <a:t> General Direction</a:t>
            </a:r>
          </a:p>
          <a:p>
            <a:pPr algn="r"/>
            <a:r>
              <a:rPr lang="fr-FR" i="1" dirty="0" smtClean="0"/>
              <a:t>(DGCS</a:t>
            </a:r>
            <a:r>
              <a:rPr lang="fr-FR" dirty="0"/>
              <a:t>)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r"/>
            <a:r>
              <a:rPr lang="fr-FR" i="1" dirty="0"/>
              <a:t>Alexis </a:t>
            </a:r>
            <a:r>
              <a:rPr lang="fr-FR" i="1" dirty="0" err="1"/>
              <a:t>Rinckenbach</a:t>
            </a:r>
            <a:endParaRPr lang="fr-FR" i="1" dirty="0"/>
          </a:p>
          <a:p>
            <a:pPr algn="r"/>
            <a:r>
              <a:rPr lang="fr-FR" i="1" dirty="0" smtClean="0"/>
              <a:t>Head of the bureau of </a:t>
            </a:r>
            <a:r>
              <a:rPr lang="fr-FR" i="1" dirty="0" err="1" smtClean="0"/>
              <a:t>European</a:t>
            </a:r>
            <a:r>
              <a:rPr lang="fr-FR" i="1" dirty="0" smtClean="0"/>
              <a:t> and international </a:t>
            </a:r>
            <a:r>
              <a:rPr lang="fr-FR" i="1" dirty="0" err="1" smtClean="0"/>
              <a:t>affairs</a:t>
            </a:r>
            <a:endParaRPr lang="fr-FR" i="1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1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/>
          <a:stretch/>
        </p:blipFill>
        <p:spPr>
          <a:xfrm>
            <a:off x="9368210" y="5344207"/>
            <a:ext cx="2823790" cy="10043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7" y="4979699"/>
            <a:ext cx="1774266" cy="17334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517" y="456879"/>
            <a:ext cx="7215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u="sng" dirty="0" err="1" smtClean="0">
                <a:solidFill>
                  <a:srgbClr val="57A694"/>
                </a:solidFill>
              </a:rPr>
              <a:t>Generation</a:t>
            </a:r>
            <a:r>
              <a:rPr lang="fr-FR" sz="4400" b="1" u="sng" dirty="0" smtClean="0">
                <a:solidFill>
                  <a:srgbClr val="57A694"/>
                </a:solidFill>
              </a:rPr>
              <a:t> </a:t>
            </a:r>
            <a:r>
              <a:rPr lang="en-GB" sz="4400" b="1" u="sng" dirty="0">
                <a:solidFill>
                  <a:srgbClr val="57A694"/>
                </a:solidFill>
              </a:rPr>
              <a:t>E</a:t>
            </a:r>
            <a:r>
              <a:rPr lang="en-GB" sz="4400" b="1" u="sng" dirty="0" smtClean="0">
                <a:solidFill>
                  <a:srgbClr val="57A694"/>
                </a:solidFill>
              </a:rPr>
              <a:t>quality</a:t>
            </a:r>
            <a:r>
              <a:rPr lang="fr-FR" sz="4400" b="1" u="sng" dirty="0" smtClean="0">
                <a:solidFill>
                  <a:srgbClr val="57A694"/>
                </a:solidFill>
              </a:rPr>
              <a:t> </a:t>
            </a:r>
            <a:r>
              <a:rPr lang="fr-FR" sz="4400" b="1" u="sng" dirty="0">
                <a:solidFill>
                  <a:srgbClr val="57A694"/>
                </a:solidFill>
              </a:rPr>
              <a:t>F</a:t>
            </a:r>
            <a:r>
              <a:rPr lang="fr-FR" sz="4400" b="1" u="sng" dirty="0" smtClean="0">
                <a:solidFill>
                  <a:srgbClr val="57A694"/>
                </a:solidFill>
              </a:rPr>
              <a:t>orum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6802"/>
            <a:ext cx="7410450" cy="2971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63452" y="1409700"/>
            <a:ext cx="179404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57A694"/>
                </a:solidFill>
              </a:rPr>
              <a:t>7-8 May, Mexico</a:t>
            </a:r>
            <a:endParaRPr lang="fr-FR" sz="3600" dirty="0">
              <a:solidFill>
                <a:srgbClr val="57A694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1941" y="1409700"/>
            <a:ext cx="194644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57A694"/>
                </a:solidFill>
              </a:rPr>
              <a:t>7-10 July, Paris</a:t>
            </a:r>
            <a:endParaRPr lang="fr-FR" sz="3600" dirty="0">
              <a:solidFill>
                <a:srgbClr val="57A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6200" y="768383"/>
            <a:ext cx="3523312" cy="533086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Objective N.1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err="1" smtClean="0"/>
              <a:t>Assessing</a:t>
            </a:r>
            <a:r>
              <a:rPr lang="fr-FR" b="1" dirty="0" smtClean="0"/>
              <a:t> the global situation of </a:t>
            </a:r>
            <a:r>
              <a:rPr lang="fr-FR" b="1" dirty="0" err="1" smtClean="0"/>
              <a:t>women</a:t>
            </a:r>
            <a:r>
              <a:rPr lang="fr-FR" b="1" dirty="0" smtClean="0"/>
              <a:t> 25 </a:t>
            </a:r>
            <a:r>
              <a:rPr lang="fr-FR" b="1" dirty="0" err="1" smtClean="0"/>
              <a:t>years</a:t>
            </a:r>
            <a:r>
              <a:rPr lang="fr-FR" b="1" dirty="0" smtClean="0"/>
              <a:t> </a:t>
            </a:r>
            <a:r>
              <a:rPr lang="fr-FR" b="1" dirty="0" err="1" smtClean="0"/>
              <a:t>after</a:t>
            </a:r>
            <a:r>
              <a:rPr lang="fr-FR" b="1" dirty="0" smtClean="0"/>
              <a:t> the 1995 Beijing </a:t>
            </a:r>
            <a:r>
              <a:rPr lang="fr-FR" b="1" dirty="0" err="1" smtClean="0"/>
              <a:t>Conference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45531" y="2002652"/>
            <a:ext cx="7910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57A694"/>
              </a:buClr>
            </a:pPr>
            <a:r>
              <a:rPr lang="fr-FR" sz="3000" dirty="0" smtClean="0"/>
              <a:t>As the </a:t>
            </a:r>
            <a:r>
              <a:rPr lang="fr-FR" sz="3000" dirty="0" err="1" smtClean="0"/>
              <a:t>largest</a:t>
            </a:r>
            <a:r>
              <a:rPr lang="fr-FR" sz="3000" dirty="0" smtClean="0"/>
              <a:t> UN </a:t>
            </a:r>
            <a:r>
              <a:rPr lang="fr-FR" sz="3000" dirty="0" err="1" smtClean="0"/>
              <a:t>conference</a:t>
            </a:r>
            <a:r>
              <a:rPr lang="fr-FR" sz="3000" dirty="0" smtClean="0"/>
              <a:t> about </a:t>
            </a:r>
            <a:r>
              <a:rPr lang="fr-FR" sz="3000" dirty="0" err="1" smtClean="0"/>
              <a:t>women’s</a:t>
            </a:r>
            <a:r>
              <a:rPr lang="fr-FR" sz="3000" dirty="0" smtClean="0"/>
              <a:t> </a:t>
            </a:r>
            <a:r>
              <a:rPr lang="fr-FR" sz="3000" dirty="0" err="1" smtClean="0"/>
              <a:t>rights</a:t>
            </a:r>
            <a:r>
              <a:rPr lang="fr-FR" sz="3000" dirty="0" smtClean="0"/>
              <a:t> </a:t>
            </a:r>
            <a:r>
              <a:rPr lang="fr-FR" sz="3000" dirty="0" err="1" smtClean="0"/>
              <a:t>since</a:t>
            </a:r>
            <a:r>
              <a:rPr lang="fr-FR" sz="3000" dirty="0" smtClean="0"/>
              <a:t> 1995, </a:t>
            </a:r>
            <a:r>
              <a:rPr lang="fr-FR" sz="3000" b="1" dirty="0" smtClean="0"/>
              <a:t>the Forum </a:t>
            </a:r>
            <a:r>
              <a:rPr lang="fr-FR" sz="3000" b="1" dirty="0" err="1" smtClean="0"/>
              <a:t>will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take</a:t>
            </a:r>
            <a:r>
              <a:rPr lang="fr-FR" sz="3000" b="1" dirty="0" smtClean="0"/>
              <a:t> </a:t>
            </a:r>
            <a:r>
              <a:rPr lang="fr-FR" sz="3000" b="1" dirty="0"/>
              <a:t>stock of </a:t>
            </a:r>
            <a:r>
              <a:rPr lang="fr-FR" sz="3000" b="1" dirty="0" err="1" smtClean="0"/>
              <a:t>progress</a:t>
            </a:r>
            <a:r>
              <a:rPr lang="fr-FR" sz="3000" b="1" dirty="0" smtClean="0"/>
              <a:t> and </a:t>
            </a:r>
            <a:r>
              <a:rPr lang="fr-FR" sz="3000" b="1" dirty="0" err="1" smtClean="0"/>
              <a:t>setbacks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registered</a:t>
            </a:r>
            <a:r>
              <a:rPr lang="fr-FR" sz="3000" b="1" dirty="0" smtClean="0"/>
              <a:t> for the </a:t>
            </a:r>
            <a:r>
              <a:rPr lang="fr-FR" sz="3000" b="1" dirty="0" err="1" smtClean="0"/>
              <a:t>past</a:t>
            </a:r>
            <a:r>
              <a:rPr lang="fr-FR" sz="3000" b="1" dirty="0" smtClean="0"/>
              <a:t> 25 </a:t>
            </a:r>
            <a:r>
              <a:rPr lang="fr-FR" sz="3000" b="1" dirty="0" err="1" smtClean="0"/>
              <a:t>years</a:t>
            </a:r>
            <a:r>
              <a:rPr lang="fr-FR" sz="3000" dirty="0" smtClean="0"/>
              <a:t>.</a:t>
            </a:r>
          </a:p>
          <a:p>
            <a:pPr algn="just"/>
            <a:endParaRPr lang="fr-FR" sz="3000" dirty="0" smtClean="0"/>
          </a:p>
          <a:p>
            <a:pPr marL="457200" indent="-45720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1780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49030"/>
            <a:ext cx="3480619" cy="5350213"/>
          </a:xfrm>
        </p:spPr>
        <p:txBody>
          <a:bodyPr/>
          <a:lstStyle/>
          <a:p>
            <a:pPr algn="ctr"/>
            <a:r>
              <a:rPr lang="fr-FR" dirty="0" smtClean="0"/>
              <a:t>Objective N.2 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-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err="1"/>
              <a:t>T</a:t>
            </a:r>
            <a:r>
              <a:rPr lang="fr-FR" b="1" dirty="0" err="1" smtClean="0"/>
              <a:t>riggering</a:t>
            </a:r>
            <a:r>
              <a:rPr lang="fr-FR" b="1" dirty="0" smtClean="0"/>
              <a:t> a </a:t>
            </a:r>
            <a:r>
              <a:rPr lang="fr-FR" b="1" dirty="0" err="1" smtClean="0"/>
              <a:t>feminist</a:t>
            </a:r>
            <a:r>
              <a:rPr lang="fr-FR" b="1" dirty="0" smtClean="0"/>
              <a:t> </a:t>
            </a:r>
            <a:r>
              <a:rPr lang="fr-FR" b="1" dirty="0" err="1" smtClean="0"/>
              <a:t>dynamic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79420" y="74903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57A694"/>
              </a:buClr>
            </a:pPr>
            <a:r>
              <a:rPr lang="en-US" sz="3000" b="1" dirty="0"/>
              <a:t>The Forum will foster a gender equality </a:t>
            </a:r>
            <a:r>
              <a:rPr lang="en-US" sz="3000" b="1" dirty="0" smtClean="0"/>
              <a:t>momentum</a:t>
            </a:r>
            <a:endParaRPr lang="en-US" sz="3000" dirty="0"/>
          </a:p>
        </p:txBody>
      </p:sp>
      <p:sp>
        <p:nvSpPr>
          <p:cNvPr id="8" name="ZoneTexte 7"/>
          <p:cNvSpPr txBox="1"/>
          <p:nvPr/>
        </p:nvSpPr>
        <p:spPr>
          <a:xfrm>
            <a:off x="3979420" y="1887571"/>
            <a:ext cx="7149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event will enjoy a broader coverage than any previous global event about women’s rights.</a:t>
            </a:r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Participants </a:t>
            </a:r>
            <a:r>
              <a:rPr lang="en-US" sz="2400" dirty="0"/>
              <a:t>will </a:t>
            </a:r>
            <a:r>
              <a:rPr lang="en-US" sz="2400" dirty="0" smtClean="0"/>
              <a:t>draft </a:t>
            </a:r>
            <a:r>
              <a:rPr lang="en-US" sz="2400" dirty="0"/>
              <a:t>an agenda of concrete </a:t>
            </a:r>
            <a:r>
              <a:rPr lang="en-US" sz="2400" dirty="0" smtClean="0"/>
              <a:t>actions </a:t>
            </a:r>
            <a:r>
              <a:rPr lang="en-US" sz="2400" dirty="0"/>
              <a:t>to realize gender equality </a:t>
            </a:r>
            <a:r>
              <a:rPr lang="en-US" sz="2400" dirty="0" smtClean="0"/>
              <a:t>by 2030. This agenda will be the main communication output of the Forum.</a:t>
            </a:r>
            <a:endParaRPr lang="en-US" sz="2400" dirty="0"/>
          </a:p>
          <a:p>
            <a:pPr algn="just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07" y="4187825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3675"/>
            <a:ext cx="3480619" cy="533567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Objective N.3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err="1" smtClean="0"/>
              <a:t>Favouring</a:t>
            </a:r>
            <a:r>
              <a:rPr lang="fr-FR" b="1" dirty="0" smtClean="0"/>
              <a:t> </a:t>
            </a:r>
            <a:r>
              <a:rPr lang="fr-FR" b="1" dirty="0" err="1" smtClean="0"/>
              <a:t>swift</a:t>
            </a:r>
            <a:r>
              <a:rPr lang="fr-FR" b="1" dirty="0" smtClean="0"/>
              <a:t>,  </a:t>
            </a:r>
            <a:r>
              <a:rPr lang="fr-FR" b="1" dirty="0" err="1" smtClean="0"/>
              <a:t>specific</a:t>
            </a:r>
            <a:r>
              <a:rPr lang="fr-FR" b="1" dirty="0" smtClean="0"/>
              <a:t> and </a:t>
            </a:r>
            <a:r>
              <a:rPr lang="fr-FR" b="1" dirty="0" err="1" smtClean="0"/>
              <a:t>accountable</a:t>
            </a:r>
            <a:r>
              <a:rPr lang="fr-FR" b="1" dirty="0" smtClean="0"/>
              <a:t> changes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28905" y="763675"/>
            <a:ext cx="78276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7A694"/>
              </a:buClr>
            </a:pPr>
            <a:r>
              <a:rPr lang="en-US" sz="3000" b="1" dirty="0" smtClean="0"/>
              <a:t>States </a:t>
            </a:r>
            <a:r>
              <a:rPr lang="en-US" sz="3000" b="1" dirty="0"/>
              <a:t>will be free to join </a:t>
            </a:r>
            <a:r>
              <a:rPr lang="en-US" sz="3000" b="1" dirty="0" smtClean="0"/>
              <a:t>“Action Coalitions”</a:t>
            </a:r>
          </a:p>
          <a:p>
            <a:pPr algn="just">
              <a:buClr>
                <a:srgbClr val="57A694"/>
              </a:buClr>
            </a:pPr>
            <a:endParaRPr lang="en-US" sz="3000" dirty="0" smtClean="0"/>
          </a:p>
          <a:p>
            <a:pPr algn="just">
              <a:buClr>
                <a:srgbClr val="57A694"/>
              </a:buClr>
            </a:pPr>
            <a:endParaRPr lang="en-US" sz="3000" dirty="0"/>
          </a:p>
          <a:p>
            <a:pPr algn="just">
              <a:buClr>
                <a:srgbClr val="57A694"/>
              </a:buClr>
            </a:pPr>
            <a:endParaRPr lang="en-US" sz="3000" dirty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Action Coalitions are thematic-based partnerships between NGOs, States</a:t>
            </a:r>
            <a:r>
              <a:rPr lang="en-US" sz="2400" dirty="0"/>
              <a:t>, and private </a:t>
            </a:r>
            <a:r>
              <a:rPr lang="en-US" sz="2400" dirty="0" smtClean="0"/>
              <a:t>sector. </a:t>
            </a:r>
          </a:p>
          <a:p>
            <a:pPr algn="just">
              <a:buClr>
                <a:srgbClr val="57A694"/>
              </a:buClr>
            </a:pPr>
            <a:endParaRPr lang="en-US" sz="2400" dirty="0" smtClean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These </a:t>
            </a:r>
            <a:r>
              <a:rPr lang="en-US" sz="2400" dirty="0"/>
              <a:t>Action Coalitions will develop </a:t>
            </a:r>
            <a:r>
              <a:rPr lang="en-US" sz="2400" dirty="0" smtClean="0"/>
              <a:t>a </a:t>
            </a:r>
            <a:r>
              <a:rPr lang="en-US" sz="2400" dirty="0"/>
              <a:t>set of </a:t>
            </a:r>
            <a:r>
              <a:rPr lang="en-US" sz="2400" dirty="0" smtClean="0"/>
              <a:t>concrete and </a:t>
            </a:r>
            <a:r>
              <a:rPr lang="en-US" sz="2400" dirty="0"/>
              <a:t>measurable steps </a:t>
            </a:r>
            <a:r>
              <a:rPr lang="en-US" sz="2400" dirty="0" smtClean="0"/>
              <a:t>to </a:t>
            </a:r>
            <a:r>
              <a:rPr lang="en-US" sz="2400" dirty="0"/>
              <a:t>create </a:t>
            </a:r>
            <a:r>
              <a:rPr lang="en-US" sz="2400" dirty="0" smtClean="0"/>
              <a:t>a real impact in </a:t>
            </a:r>
            <a:r>
              <a:rPr lang="en-US" sz="2400" dirty="0"/>
              <a:t>a </a:t>
            </a:r>
            <a:r>
              <a:rPr lang="en-US" sz="2400" dirty="0" smtClean="0"/>
              <a:t>five-year period.</a:t>
            </a:r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Action Coalitions’ blueprints will be developed during the first part of the Generation Equality Forum, in Mexico.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64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3675"/>
            <a:ext cx="3480619" cy="533567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Objective N.3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err="1" smtClean="0"/>
              <a:t>Favouring</a:t>
            </a:r>
            <a:r>
              <a:rPr lang="fr-FR" b="1" dirty="0" smtClean="0"/>
              <a:t> </a:t>
            </a:r>
            <a:r>
              <a:rPr lang="fr-FR" b="1" dirty="0" err="1" smtClean="0"/>
              <a:t>swift</a:t>
            </a:r>
            <a:r>
              <a:rPr lang="fr-FR" b="1" dirty="0" smtClean="0"/>
              <a:t>,  </a:t>
            </a:r>
            <a:r>
              <a:rPr lang="fr-FR" b="1" dirty="0" err="1" smtClean="0"/>
              <a:t>specific</a:t>
            </a:r>
            <a:r>
              <a:rPr lang="fr-FR" b="1" dirty="0" smtClean="0"/>
              <a:t> and </a:t>
            </a:r>
            <a:r>
              <a:rPr lang="fr-FR" b="1" dirty="0" err="1" smtClean="0"/>
              <a:t>accountable</a:t>
            </a:r>
            <a:r>
              <a:rPr lang="fr-FR" b="1" dirty="0" smtClean="0"/>
              <a:t> changes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28905" y="763675"/>
            <a:ext cx="78276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7A694"/>
              </a:buClr>
            </a:pPr>
            <a:r>
              <a:rPr lang="en-US" sz="3000" b="1" dirty="0" smtClean="0"/>
              <a:t>The six Action Coalitions of the Forum</a:t>
            </a:r>
          </a:p>
          <a:p>
            <a:pPr algn="just">
              <a:buClr>
                <a:srgbClr val="57A694"/>
              </a:buClr>
            </a:pPr>
            <a:endParaRPr lang="en-US" sz="3000" dirty="0"/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r>
              <a:rPr lang="en-US" sz="2400" dirty="0" smtClean="0"/>
              <a:t>Putting an end to sexist violence.</a:t>
            </a:r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r>
              <a:rPr lang="en-US" sz="2400" dirty="0" smtClean="0"/>
              <a:t>Reinforcing sexual and reproductive health and rights.</a:t>
            </a:r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endParaRPr lang="en-US" sz="2400" dirty="0"/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r>
              <a:rPr lang="en-US" sz="2400" dirty="0" smtClean="0"/>
              <a:t>Reducing women’s vulnerability to climate change.</a:t>
            </a:r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endParaRPr lang="en-US" sz="2400" dirty="0"/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r>
              <a:rPr lang="en-US" sz="2400" dirty="0" smtClean="0"/>
              <a:t>Increasing women’s access to technology and their role in innovation.</a:t>
            </a:r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endParaRPr lang="en-US" sz="2400" dirty="0"/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r>
              <a:rPr lang="en-US" sz="2400" dirty="0" smtClean="0"/>
              <a:t>Helping feminist organizations to thrive around the world.</a:t>
            </a:r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r>
              <a:rPr lang="en-US" sz="2400" dirty="0" smtClean="0"/>
              <a:t>Guaranteeing economic autonomy for every women.</a:t>
            </a:r>
            <a:endParaRPr lang="en-US" sz="2400" dirty="0"/>
          </a:p>
          <a:p>
            <a:pPr marL="457200" indent="-457200" algn="just">
              <a:buClr>
                <a:srgbClr val="57A694"/>
              </a:buClr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74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0" y="1123837"/>
            <a:ext cx="3433864" cy="460118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Une stratégie divisée en six axes de priorité</a:t>
            </a:r>
            <a:endParaRPr lang="fr-FR" sz="4000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14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65062" cy="6070351"/>
          </a:xfrm>
          <a:prstGeom prst="rect">
            <a:avLst/>
          </a:prstGeom>
          <a:solidFill>
            <a:srgbClr val="57A694"/>
          </a:solidFill>
          <a:ln>
            <a:solidFill>
              <a:srgbClr val="57A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2395" y="2065679"/>
            <a:ext cx="114202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How can Member States be active participants to the </a:t>
            </a:r>
            <a:r>
              <a:rPr lang="en-US" sz="6000" dirty="0" smtClean="0">
                <a:solidFill>
                  <a:schemeClr val="bg1"/>
                </a:solidFill>
              </a:rPr>
              <a:t>Generation Equality Forum?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33864" cy="4601183"/>
          </a:xfrm>
        </p:spPr>
        <p:txBody>
          <a:bodyPr/>
          <a:lstStyle/>
          <a:p>
            <a:pPr algn="ctr"/>
            <a:r>
              <a:rPr lang="fr-FR" dirty="0" err="1" smtClean="0"/>
              <a:t>Attending</a:t>
            </a:r>
            <a:r>
              <a:rPr lang="fr-FR" dirty="0" smtClean="0"/>
              <a:t> the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Equality</a:t>
            </a:r>
            <a:r>
              <a:rPr lang="fr-FR" dirty="0" smtClean="0"/>
              <a:t> Forum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err="1" smtClean="0"/>
              <a:t>Prerequisites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38145" y="1021406"/>
            <a:ext cx="79280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In </a:t>
            </a:r>
            <a:r>
              <a:rPr lang="fr-FR" sz="3200" dirty="0" err="1" smtClean="0"/>
              <a:t>order</a:t>
            </a:r>
            <a:r>
              <a:rPr lang="fr-FR" sz="3200" dirty="0" smtClean="0"/>
              <a:t> to attend the Forum, States must:</a:t>
            </a:r>
          </a:p>
          <a:p>
            <a:endParaRPr lang="fr-FR" sz="3200" dirty="0" smtClean="0"/>
          </a:p>
          <a:p>
            <a:endParaRPr lang="fr-FR" sz="3200" dirty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fr-FR" sz="3200" b="1" dirty="0" smtClean="0"/>
              <a:t>Have </a:t>
            </a:r>
            <a:r>
              <a:rPr lang="fr-FR" sz="3200" b="1" dirty="0" err="1" smtClean="0"/>
              <a:t>their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head</a:t>
            </a:r>
            <a:r>
              <a:rPr lang="fr-FR" sz="3200" b="1" dirty="0" smtClean="0"/>
              <a:t> of States or of </a:t>
            </a:r>
            <a:r>
              <a:rPr lang="fr-FR" sz="3200" b="1" dirty="0" err="1" smtClean="0"/>
              <a:t>government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represent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them</a:t>
            </a:r>
            <a:r>
              <a:rPr lang="fr-FR" sz="3200" b="1" dirty="0" smtClean="0"/>
              <a:t> </a:t>
            </a:r>
            <a:r>
              <a:rPr lang="fr-FR" sz="3200" dirty="0" smtClean="0"/>
              <a:t>in the Paris </a:t>
            </a:r>
            <a:r>
              <a:rPr lang="fr-FR" sz="3200" dirty="0" err="1" smtClean="0"/>
              <a:t>event</a:t>
            </a:r>
            <a:r>
              <a:rPr lang="fr-FR" sz="3200" dirty="0" smtClean="0"/>
              <a:t> (7-10 July 2020);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3200" dirty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fr-FR" sz="3200" b="1" dirty="0" err="1" smtClean="0"/>
              <a:t>join</a:t>
            </a:r>
            <a:r>
              <a:rPr lang="fr-FR" sz="3200" b="1" dirty="0" smtClean="0"/>
              <a:t> one action coalition </a:t>
            </a:r>
            <a:r>
              <a:rPr lang="fr-FR" sz="3200" dirty="0" smtClean="0"/>
              <a:t>and </a:t>
            </a:r>
            <a:r>
              <a:rPr lang="fr-FR" sz="3200" dirty="0" err="1" smtClean="0"/>
              <a:t>pledge</a:t>
            </a:r>
            <a:r>
              <a:rPr lang="fr-FR" sz="3200" dirty="0" smtClean="0"/>
              <a:t> to respect </a:t>
            </a:r>
            <a:r>
              <a:rPr lang="fr-FR" sz="3200" dirty="0" err="1" smtClean="0"/>
              <a:t>its</a:t>
            </a:r>
            <a:r>
              <a:rPr lang="fr-FR" sz="3200" dirty="0" smtClean="0"/>
              <a:t>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agenda of </a:t>
            </a:r>
            <a:r>
              <a:rPr lang="fr-FR" sz="3200" dirty="0" err="1" smtClean="0"/>
              <a:t>measures</a:t>
            </a:r>
            <a:r>
              <a:rPr lang="fr-FR" sz="3200" dirty="0" smtClean="0"/>
              <a:t> and </a:t>
            </a:r>
            <a:r>
              <a:rPr lang="fr-FR" sz="3200" dirty="0" err="1" smtClean="0"/>
              <a:t>investments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7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33864" cy="4601183"/>
          </a:xfrm>
        </p:spPr>
        <p:txBody>
          <a:bodyPr/>
          <a:lstStyle/>
          <a:p>
            <a:pPr algn="ctr"/>
            <a:r>
              <a:rPr lang="fr-FR" dirty="0" err="1" smtClean="0"/>
              <a:t>Attending</a:t>
            </a:r>
            <a:r>
              <a:rPr lang="fr-FR" dirty="0" smtClean="0"/>
              <a:t> the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Equality</a:t>
            </a:r>
            <a:r>
              <a:rPr lang="fr-FR" dirty="0" smtClean="0"/>
              <a:t> Forum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err="1" smtClean="0"/>
              <a:t>Optional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38145" y="1021406"/>
            <a:ext cx="7928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In </a:t>
            </a:r>
            <a:r>
              <a:rPr lang="fr-FR" sz="3200" dirty="0" err="1" smtClean="0"/>
              <a:t>order</a:t>
            </a:r>
            <a:r>
              <a:rPr lang="fr-FR" sz="3200" dirty="0" smtClean="0"/>
              <a:t> to </a:t>
            </a:r>
            <a:r>
              <a:rPr lang="fr-FR" sz="3200" dirty="0" err="1" smtClean="0"/>
              <a:t>participate</a:t>
            </a:r>
            <a:r>
              <a:rPr lang="fr-FR" sz="3200" dirty="0" smtClean="0"/>
              <a:t> more </a:t>
            </a:r>
            <a:r>
              <a:rPr lang="fr-FR" sz="3200" dirty="0" err="1" smtClean="0"/>
              <a:t>actively</a:t>
            </a:r>
            <a:r>
              <a:rPr lang="fr-FR" sz="3200" dirty="0" smtClean="0"/>
              <a:t> to the Forum, States </a:t>
            </a:r>
            <a:r>
              <a:rPr lang="fr-FR" sz="3200" dirty="0" err="1" smtClean="0"/>
              <a:t>may</a:t>
            </a:r>
            <a:r>
              <a:rPr lang="fr-FR" sz="3200" dirty="0" smtClean="0"/>
              <a:t>:</a:t>
            </a:r>
          </a:p>
          <a:p>
            <a:pPr algn="just"/>
            <a:endParaRPr lang="fr-FR" sz="3200" dirty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fr-FR" sz="3200" b="1" dirty="0" err="1" smtClean="0"/>
              <a:t>join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several</a:t>
            </a:r>
            <a:r>
              <a:rPr lang="fr-FR" sz="3200" b="1" dirty="0" smtClean="0"/>
              <a:t> Action </a:t>
            </a:r>
            <a:r>
              <a:rPr lang="fr-FR" sz="3200" b="1" dirty="0"/>
              <a:t>C</a:t>
            </a:r>
            <a:r>
              <a:rPr lang="fr-FR" sz="3200" b="1" dirty="0" smtClean="0"/>
              <a:t>oalitions </a:t>
            </a:r>
            <a:r>
              <a:rPr lang="fr-FR" sz="3200" dirty="0" smtClean="0"/>
              <a:t>– </a:t>
            </a:r>
            <a:r>
              <a:rPr lang="fr-FR" sz="3200" dirty="0" err="1" smtClean="0"/>
              <a:t>instead</a:t>
            </a:r>
            <a:r>
              <a:rPr lang="fr-FR" sz="3200" dirty="0" smtClean="0"/>
              <a:t> of one;</a:t>
            </a:r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endParaRPr lang="fr-FR" sz="3200" dirty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 marL="285750" indent="-285750" algn="just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fr-FR" sz="3200" b="1" dirty="0" err="1"/>
              <a:t>a</a:t>
            </a:r>
            <a:r>
              <a:rPr lang="fr-FR" sz="3200" b="1" dirty="0" err="1" smtClean="0"/>
              <a:t>ct</a:t>
            </a:r>
            <a:r>
              <a:rPr lang="fr-FR" sz="3200" b="1" dirty="0" smtClean="0"/>
              <a:t> as the leader of a </a:t>
            </a:r>
            <a:r>
              <a:rPr lang="fr-FR" sz="3200" b="1" dirty="0" err="1" smtClean="0"/>
              <a:t>particular</a:t>
            </a:r>
            <a:r>
              <a:rPr lang="fr-FR" sz="3200" b="1" dirty="0" smtClean="0"/>
              <a:t> Action Coalition</a:t>
            </a:r>
            <a:r>
              <a:rPr lang="fr-FR" sz="3200" dirty="0" smtClean="0"/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366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72776" y="344527"/>
            <a:ext cx="4619223" cy="444124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oneTexte 3"/>
          <p:cNvSpPr txBox="1"/>
          <p:nvPr/>
        </p:nvSpPr>
        <p:spPr>
          <a:xfrm>
            <a:off x="8789551" y="456879"/>
            <a:ext cx="33755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 smtClean="0"/>
          </a:p>
          <a:p>
            <a:pPr algn="r"/>
            <a:r>
              <a:rPr lang="fr-FR" i="1" dirty="0" smtClean="0"/>
              <a:t>France</a:t>
            </a:r>
          </a:p>
          <a:p>
            <a:pPr algn="r"/>
            <a:endParaRPr lang="fr-FR" i="1" dirty="0" smtClean="0"/>
          </a:p>
          <a:p>
            <a:pPr algn="r"/>
            <a:endParaRPr lang="fr-FR" i="1" dirty="0" smtClean="0"/>
          </a:p>
          <a:p>
            <a:pPr algn="r"/>
            <a:r>
              <a:rPr lang="fr-FR" i="1" dirty="0" err="1" smtClean="0"/>
              <a:t>Health</a:t>
            </a:r>
            <a:r>
              <a:rPr lang="fr-FR" i="1" dirty="0" smtClean="0"/>
              <a:t> and </a:t>
            </a:r>
            <a:r>
              <a:rPr lang="fr-FR" i="1" dirty="0" err="1" smtClean="0"/>
              <a:t>Solidarities</a:t>
            </a:r>
            <a:r>
              <a:rPr lang="fr-FR" i="1" dirty="0" smtClean="0"/>
              <a:t> Ministry</a:t>
            </a:r>
            <a:endParaRPr lang="fr-FR" i="1" dirty="0"/>
          </a:p>
          <a:p>
            <a:pPr algn="r"/>
            <a:endParaRPr lang="fr-FR" i="1" dirty="0" smtClean="0"/>
          </a:p>
          <a:p>
            <a:pPr algn="r"/>
            <a:endParaRPr lang="fr-FR" i="1" dirty="0" smtClean="0"/>
          </a:p>
          <a:p>
            <a:pPr algn="r"/>
            <a:r>
              <a:rPr lang="fr-FR" i="1" dirty="0" smtClean="0"/>
              <a:t>Social </a:t>
            </a:r>
            <a:r>
              <a:rPr lang="fr-FR" i="1" dirty="0" err="1" smtClean="0"/>
              <a:t>Cohesion</a:t>
            </a:r>
            <a:r>
              <a:rPr lang="fr-FR" i="1" dirty="0" smtClean="0"/>
              <a:t> General Direction</a:t>
            </a:r>
          </a:p>
          <a:p>
            <a:pPr algn="r"/>
            <a:r>
              <a:rPr lang="fr-FR" i="1" dirty="0" smtClean="0"/>
              <a:t>(DGCS</a:t>
            </a:r>
            <a:r>
              <a:rPr lang="fr-FR" dirty="0"/>
              <a:t>)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r"/>
            <a:r>
              <a:rPr lang="fr-FR" i="1" dirty="0"/>
              <a:t>Alexis </a:t>
            </a:r>
            <a:r>
              <a:rPr lang="fr-FR" i="1" dirty="0" err="1"/>
              <a:t>Rinckenbach</a:t>
            </a:r>
            <a:endParaRPr lang="fr-FR" i="1" dirty="0"/>
          </a:p>
          <a:p>
            <a:pPr algn="r"/>
            <a:r>
              <a:rPr lang="fr-FR" i="1" dirty="0" smtClean="0"/>
              <a:t>Head of the bureau of </a:t>
            </a:r>
            <a:r>
              <a:rPr lang="fr-FR" i="1" dirty="0" err="1" smtClean="0"/>
              <a:t>European</a:t>
            </a:r>
            <a:r>
              <a:rPr lang="fr-FR" i="1" dirty="0" smtClean="0"/>
              <a:t> and international </a:t>
            </a:r>
            <a:r>
              <a:rPr lang="fr-FR" i="1" dirty="0" err="1" smtClean="0"/>
              <a:t>affairs</a:t>
            </a:r>
            <a:endParaRPr lang="fr-FR" i="1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17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/>
          <a:stretch/>
        </p:blipFill>
        <p:spPr>
          <a:xfrm>
            <a:off x="9368210" y="5344207"/>
            <a:ext cx="2823790" cy="10043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7" y="4979699"/>
            <a:ext cx="1774266" cy="17334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517" y="456879"/>
            <a:ext cx="7215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u="sng" dirty="0" err="1" smtClean="0">
                <a:solidFill>
                  <a:srgbClr val="57A694"/>
                </a:solidFill>
              </a:rPr>
              <a:t>Generation</a:t>
            </a:r>
            <a:r>
              <a:rPr lang="fr-FR" sz="4400" b="1" u="sng" dirty="0" smtClean="0">
                <a:solidFill>
                  <a:srgbClr val="57A694"/>
                </a:solidFill>
              </a:rPr>
              <a:t> </a:t>
            </a:r>
            <a:r>
              <a:rPr lang="en-GB" sz="4400" b="1" u="sng" dirty="0">
                <a:solidFill>
                  <a:srgbClr val="57A694"/>
                </a:solidFill>
              </a:rPr>
              <a:t>E</a:t>
            </a:r>
            <a:r>
              <a:rPr lang="en-GB" sz="4400" b="1" u="sng" dirty="0" smtClean="0">
                <a:solidFill>
                  <a:srgbClr val="57A694"/>
                </a:solidFill>
              </a:rPr>
              <a:t>quality</a:t>
            </a:r>
            <a:r>
              <a:rPr lang="fr-FR" sz="4400" b="1" u="sng" dirty="0" smtClean="0">
                <a:solidFill>
                  <a:srgbClr val="57A694"/>
                </a:solidFill>
              </a:rPr>
              <a:t> </a:t>
            </a:r>
            <a:r>
              <a:rPr lang="fr-FR" sz="4400" b="1" u="sng" dirty="0">
                <a:solidFill>
                  <a:srgbClr val="57A694"/>
                </a:solidFill>
              </a:rPr>
              <a:t>F</a:t>
            </a:r>
            <a:r>
              <a:rPr lang="fr-FR" sz="4400" b="1" u="sng" dirty="0" smtClean="0">
                <a:solidFill>
                  <a:srgbClr val="57A694"/>
                </a:solidFill>
              </a:rPr>
              <a:t>orum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6802"/>
            <a:ext cx="7410450" cy="2971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63452" y="1409700"/>
            <a:ext cx="179404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57A694"/>
                </a:solidFill>
              </a:rPr>
              <a:t>7-8 May, Mexico</a:t>
            </a:r>
            <a:endParaRPr lang="fr-FR" sz="3600" dirty="0">
              <a:solidFill>
                <a:srgbClr val="57A694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1941" y="1409700"/>
            <a:ext cx="194644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57A694"/>
                </a:solidFill>
              </a:rPr>
              <a:t>7-10 July, Paris</a:t>
            </a:r>
            <a:endParaRPr lang="fr-FR" sz="3600" dirty="0">
              <a:solidFill>
                <a:srgbClr val="57A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/>
              <a:t>Overview</a:t>
            </a:r>
            <a:r>
              <a:rPr lang="fr-FR" b="1" dirty="0" smtClean="0"/>
              <a:t> of the </a:t>
            </a:r>
            <a:r>
              <a:rPr lang="fr-FR" b="1" dirty="0" err="1" smtClean="0"/>
              <a:t>presentation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2221" y="2860372"/>
            <a:ext cx="8278254" cy="1128111"/>
          </a:xfrm>
        </p:spPr>
        <p:txBody>
          <a:bodyPr>
            <a:normAutofit fontScale="25000" lnSpcReduction="20000"/>
          </a:bodyPr>
          <a:lstStyle/>
          <a:p>
            <a:pPr marL="742950" indent="-742950" algn="just">
              <a:spcAft>
                <a:spcPts val="1200"/>
              </a:spcAft>
              <a:buFont typeface="+mj-lt"/>
              <a:buAutoNum type="arabicPeriod"/>
            </a:pP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What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</a:t>
            </a: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is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the </a:t>
            </a:r>
            <a:r>
              <a:rPr lang="fr-FR" sz="16000" dirty="0" err="1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G</a:t>
            </a: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eneration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</a:t>
            </a:r>
            <a:r>
              <a:rPr lang="fr-FR" sz="16000" dirty="0" err="1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E</a:t>
            </a: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quality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forum?</a:t>
            </a:r>
          </a:p>
          <a:p>
            <a:pPr marL="742950" indent="-742950" algn="just">
              <a:spcAft>
                <a:spcPts val="1200"/>
              </a:spcAft>
              <a:buFont typeface="+mj-lt"/>
              <a:buAutoNum type="arabicPeriod"/>
            </a:pP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What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are the </a:t>
            </a: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forum’s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goals?</a:t>
            </a:r>
          </a:p>
          <a:p>
            <a:pPr marL="742950" indent="-742950" algn="just">
              <a:spcAft>
                <a:spcPts val="1200"/>
              </a:spcAft>
              <a:buFont typeface="+mj-lt"/>
              <a:buAutoNum type="arabicPeriod"/>
            </a:pP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How </a:t>
            </a: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can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</a:t>
            </a: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Member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States </a:t>
            </a:r>
            <a:r>
              <a:rPr lang="fr-FR" sz="16000" dirty="0" err="1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be</a:t>
            </a:r>
            <a:r>
              <a:rPr lang="fr-FR" sz="16000" dirty="0" smtClean="0">
                <a:solidFill>
                  <a:schemeClr val="tx1"/>
                </a:solidFill>
                <a:uFill>
                  <a:solidFill>
                    <a:srgbClr val="57A694"/>
                  </a:solidFill>
                </a:uFill>
              </a:rPr>
              <a:t> active participants to the forum?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fr-FR" dirty="0" smtClean="0">
                <a:solidFill>
                  <a:srgbClr val="57A694"/>
                </a:solidFill>
              </a:rPr>
              <a:t/>
            </a:r>
            <a:br>
              <a:rPr lang="fr-FR" dirty="0" smtClean="0">
                <a:solidFill>
                  <a:srgbClr val="57A694"/>
                </a:solidFill>
              </a:rPr>
            </a:br>
            <a:r>
              <a:rPr lang="fr-FR" u="sng" dirty="0" smtClean="0">
                <a:solidFill>
                  <a:srgbClr val="57A694"/>
                </a:solidFill>
              </a:rPr>
              <a:t/>
            </a:r>
            <a:br>
              <a:rPr lang="fr-FR" u="sng" dirty="0" smtClean="0">
                <a:solidFill>
                  <a:srgbClr val="57A694"/>
                </a:solidFill>
              </a:rPr>
            </a:br>
            <a:endParaRPr lang="fr-FR" u="sng" dirty="0">
              <a:solidFill>
                <a:srgbClr val="57A69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0" y="1123837"/>
            <a:ext cx="3433864" cy="460118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Une stratégie divisée en six axes de priorité</a:t>
            </a:r>
            <a:endParaRPr lang="fr-FR" sz="4000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3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65062" cy="6070351"/>
          </a:xfrm>
          <a:prstGeom prst="rect">
            <a:avLst/>
          </a:prstGeom>
          <a:solidFill>
            <a:srgbClr val="57A694"/>
          </a:solidFill>
          <a:ln>
            <a:solidFill>
              <a:srgbClr val="57A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2395" y="2065679"/>
            <a:ext cx="11420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What is the Generation Equality </a:t>
            </a:r>
            <a:r>
              <a:rPr lang="en-US" sz="6000" dirty="0" smtClean="0">
                <a:solidFill>
                  <a:schemeClr val="bg1"/>
                </a:solidFill>
              </a:rPr>
              <a:t>Forum</a:t>
            </a:r>
            <a:r>
              <a:rPr lang="en-US" sz="6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6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67100" cy="4601183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An </a:t>
            </a:r>
            <a:r>
              <a:rPr lang="fr-FR" sz="4400" dirty="0" err="1" smtClean="0"/>
              <a:t>event</a:t>
            </a:r>
            <a:r>
              <a:rPr lang="fr-FR" sz="4400" dirty="0" smtClean="0"/>
              <a:t> </a:t>
            </a:r>
            <a:r>
              <a:rPr lang="fr-FR" sz="4400" dirty="0" err="1" smtClean="0"/>
              <a:t>convened</a:t>
            </a:r>
            <a:r>
              <a:rPr lang="fr-FR" sz="4400" dirty="0" smtClean="0"/>
              <a:t> by </a:t>
            </a:r>
            <a:r>
              <a:rPr lang="fr-FR" sz="4400" b="1" dirty="0" smtClean="0"/>
              <a:t>UN </a:t>
            </a:r>
            <a:r>
              <a:rPr lang="fr-FR" sz="4400" b="1" dirty="0" err="1" smtClean="0"/>
              <a:t>Women</a:t>
            </a:r>
            <a:r>
              <a:rPr lang="fr-FR" sz="4400" b="1" dirty="0" smtClean="0"/>
              <a:t> </a:t>
            </a:r>
            <a:r>
              <a:rPr lang="fr-FR" sz="4400" dirty="0" smtClean="0"/>
              <a:t>and </a:t>
            </a:r>
            <a:r>
              <a:rPr lang="fr-FR" sz="4400" dirty="0" err="1" smtClean="0"/>
              <a:t>co-chaired</a:t>
            </a:r>
            <a:r>
              <a:rPr lang="fr-FR" sz="4400" dirty="0" smtClean="0"/>
              <a:t> by </a:t>
            </a:r>
            <a:r>
              <a:rPr lang="fr-FR" sz="4400" b="1" dirty="0" smtClean="0"/>
              <a:t>Mexico</a:t>
            </a:r>
            <a:r>
              <a:rPr lang="fr-FR" sz="4400" dirty="0" smtClean="0"/>
              <a:t> and </a:t>
            </a:r>
            <a:r>
              <a:rPr lang="fr-FR" sz="4400" b="1" dirty="0" smtClean="0"/>
              <a:t>France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4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12" y="4076700"/>
            <a:ext cx="3719838" cy="21265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44675" y="294119"/>
            <a:ext cx="828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err="1" smtClean="0"/>
              <a:t>Organizer</a:t>
            </a:r>
            <a:endParaRPr lang="fr-FR" sz="30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5302" t="3035" r="5537" b="4430"/>
          <a:stretch/>
        </p:blipFill>
        <p:spPr>
          <a:xfrm>
            <a:off x="7863571" y="4076700"/>
            <a:ext cx="3642630" cy="2126508"/>
          </a:xfrm>
          <a:prstGeom prst="rect">
            <a:avLst/>
          </a:prstGeom>
        </p:spPr>
      </p:pic>
      <p:pic>
        <p:nvPicPr>
          <p:cNvPr id="1028" name="Picture 4" descr="Résultat de recherche d'images pour &quot;un wome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15" y="1123837"/>
            <a:ext cx="4396471" cy="20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721596" y="3325234"/>
            <a:ext cx="828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Co-chairs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645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371849" cy="46011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 event that marks the </a:t>
            </a:r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anniversary commemoration of the </a:t>
            </a:r>
            <a:r>
              <a:rPr lang="en-US" b="1" dirty="0" smtClean="0"/>
              <a:t>1995 Beijing Platform </a:t>
            </a:r>
            <a:r>
              <a:rPr lang="en-US" b="1" dirty="0"/>
              <a:t>for </a:t>
            </a:r>
            <a:r>
              <a:rPr lang="en-US" b="1" dirty="0" smtClean="0"/>
              <a:t>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9544" y="2933700"/>
            <a:ext cx="8214407" cy="36052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89148" y="350482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 </a:t>
            </a:r>
            <a:r>
              <a:rPr lang="en-GB" sz="3000" dirty="0" smtClean="0"/>
              <a:t>result</a:t>
            </a:r>
            <a:r>
              <a:rPr lang="fr-FR" sz="3000" dirty="0" smtClean="0"/>
              <a:t> of the 1995 World </a:t>
            </a:r>
            <a:r>
              <a:rPr lang="fr-FR" sz="3000" dirty="0" err="1" smtClean="0"/>
              <a:t>Conference</a:t>
            </a:r>
            <a:r>
              <a:rPr lang="fr-FR" sz="3000" dirty="0" smtClean="0"/>
              <a:t> on </a:t>
            </a:r>
            <a:r>
              <a:rPr lang="fr-FR" sz="3000" dirty="0" err="1" smtClean="0"/>
              <a:t>Women</a:t>
            </a:r>
            <a:r>
              <a:rPr lang="fr-FR" sz="3000" dirty="0" smtClean="0"/>
              <a:t>, </a:t>
            </a:r>
            <a:r>
              <a:rPr lang="fr-FR" sz="3000" u="sng" dirty="0" smtClean="0"/>
              <a:t>the Beijing Platform for Action </a:t>
            </a:r>
            <a:r>
              <a:rPr lang="fr-FR" sz="3000" dirty="0" err="1" smtClean="0"/>
              <a:t>remains</a:t>
            </a:r>
            <a:r>
              <a:rPr lang="fr-FR" sz="3000" b="1" dirty="0" smtClean="0"/>
              <a:t> the </a:t>
            </a:r>
            <a:r>
              <a:rPr lang="fr-FR" sz="3000" b="1" dirty="0" err="1" smtClean="0"/>
              <a:t>most</a:t>
            </a:r>
            <a:r>
              <a:rPr lang="fr-FR" sz="3000" b="1" dirty="0" smtClean="0"/>
              <a:t> progressive and </a:t>
            </a:r>
            <a:r>
              <a:rPr lang="fr-FR" sz="3000" b="1" dirty="0" err="1" smtClean="0"/>
              <a:t>consensual</a:t>
            </a:r>
            <a:r>
              <a:rPr lang="fr-FR" sz="3000" b="1" dirty="0" smtClean="0"/>
              <a:t> international </a:t>
            </a:r>
            <a:r>
              <a:rPr lang="fr-FR" sz="3000" b="1" dirty="0" err="1" smtClean="0"/>
              <a:t>blueprint</a:t>
            </a:r>
            <a:r>
              <a:rPr lang="fr-FR" sz="3000" b="1" dirty="0" smtClean="0"/>
              <a:t> on the </a:t>
            </a:r>
            <a:r>
              <a:rPr lang="fr-FR" sz="3000" b="1" dirty="0" err="1" smtClean="0"/>
              <a:t>advancement</a:t>
            </a:r>
            <a:r>
              <a:rPr lang="fr-FR" sz="3000" b="1" dirty="0" smtClean="0"/>
              <a:t> of </a:t>
            </a:r>
            <a:r>
              <a:rPr lang="fr-FR" sz="3000" b="1" dirty="0" err="1" smtClean="0"/>
              <a:t>women’s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rights</a:t>
            </a:r>
            <a:r>
              <a:rPr lang="fr-FR" sz="3000" dirty="0" smtClean="0"/>
              <a:t>.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5131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80619" cy="4601183"/>
          </a:xfrm>
        </p:spPr>
        <p:txBody>
          <a:bodyPr/>
          <a:lstStyle/>
          <a:p>
            <a:pPr algn="ctr"/>
            <a:r>
              <a:rPr lang="fr-FR" dirty="0" smtClean="0"/>
              <a:t>The Forum </a:t>
            </a:r>
            <a:r>
              <a:rPr lang="fr-FR" dirty="0" err="1" smtClean="0"/>
              <a:t>is</a:t>
            </a:r>
            <a:r>
              <a:rPr lang="fr-FR" dirty="0" smtClean="0"/>
              <a:t> the culmination of the Beijing </a:t>
            </a:r>
            <a:r>
              <a:rPr lang="fr-FR" dirty="0" err="1" smtClean="0"/>
              <a:t>Platform’s</a:t>
            </a:r>
            <a:r>
              <a:rPr lang="fr-FR" dirty="0" smtClean="0"/>
              <a:t> 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aniversary</a:t>
            </a:r>
            <a:r>
              <a:rPr lang="fr-FR" dirty="0" smtClean="0"/>
              <a:t>  </a:t>
            </a:r>
            <a:r>
              <a:rPr lang="fr-FR" b="1" dirty="0" err="1" smtClean="0"/>
              <a:t>review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89148" y="350482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The </a:t>
            </a:r>
            <a:r>
              <a:rPr lang="fr-FR" sz="3000" dirty="0" err="1" smtClean="0"/>
              <a:t>Generation</a:t>
            </a:r>
            <a:r>
              <a:rPr lang="fr-FR" sz="3000" dirty="0" smtClean="0"/>
              <a:t> </a:t>
            </a:r>
            <a:r>
              <a:rPr lang="fr-FR" sz="3000" dirty="0" err="1" smtClean="0"/>
              <a:t>Equality</a:t>
            </a:r>
            <a:r>
              <a:rPr lang="fr-FR" sz="3000" dirty="0" smtClean="0"/>
              <a:t> Forum </a:t>
            </a:r>
            <a:r>
              <a:rPr lang="fr-FR" sz="3000" dirty="0" err="1" smtClean="0"/>
              <a:t>will</a:t>
            </a:r>
            <a:r>
              <a:rPr lang="fr-FR" sz="3000" dirty="0" smtClean="0"/>
              <a:t> </a:t>
            </a:r>
            <a:r>
              <a:rPr lang="fr-FR" sz="3000" dirty="0" err="1" smtClean="0"/>
              <a:t>be</a:t>
            </a:r>
            <a:r>
              <a:rPr lang="fr-FR" sz="3000" dirty="0" smtClean="0"/>
              <a:t> </a:t>
            </a:r>
            <a:r>
              <a:rPr lang="fr-FR" sz="3000" dirty="0" err="1" smtClean="0"/>
              <a:t>informed</a:t>
            </a:r>
            <a:r>
              <a:rPr lang="fr-FR" sz="3000" dirty="0" smtClean="0"/>
              <a:t> by:</a:t>
            </a:r>
          </a:p>
          <a:p>
            <a:pPr algn="ctr"/>
            <a:endParaRPr lang="fr-FR" sz="3000" dirty="0" smtClean="0"/>
          </a:p>
          <a:p>
            <a:pPr marL="457200" indent="-457200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en-US" sz="3000" b="1" dirty="0"/>
              <a:t>t</a:t>
            </a:r>
            <a:r>
              <a:rPr lang="en-US" sz="3000" b="1" dirty="0" smtClean="0"/>
              <a:t>he B</a:t>
            </a:r>
            <a:r>
              <a:rPr lang="en-US" sz="3000" b="1" i="1" dirty="0" smtClean="0"/>
              <a:t>eijing+25</a:t>
            </a:r>
            <a:r>
              <a:rPr lang="en-US" sz="3000" b="1" dirty="0" smtClean="0"/>
              <a:t> </a:t>
            </a:r>
            <a:r>
              <a:rPr lang="en-US" sz="3000" b="1" dirty="0"/>
              <a:t>multi-stakeholder regional meetings and </a:t>
            </a:r>
            <a:r>
              <a:rPr lang="en-US" sz="3000" b="1" dirty="0" smtClean="0"/>
              <a:t>consultations;</a:t>
            </a:r>
          </a:p>
          <a:p>
            <a:pPr marL="457200" indent="-457200">
              <a:buClr>
                <a:srgbClr val="57A694"/>
              </a:buClr>
              <a:buFont typeface="Wingdings" panose="05000000000000000000" pitchFamily="2" charset="2"/>
              <a:buChar char="§"/>
            </a:pPr>
            <a:endParaRPr lang="en-US" sz="3000" b="1" dirty="0" smtClean="0"/>
          </a:p>
          <a:p>
            <a:pPr marL="457200" indent="-457200">
              <a:buClr>
                <a:srgbClr val="57A694"/>
              </a:buClr>
              <a:buFont typeface="Wingdings" panose="05000000000000000000" pitchFamily="2" charset="2"/>
              <a:buChar char="§"/>
            </a:pPr>
            <a:r>
              <a:rPr lang="en-US" sz="3000" b="1" dirty="0"/>
              <a:t>t</a:t>
            </a:r>
            <a:r>
              <a:rPr lang="en-US" sz="3000" b="1" dirty="0" smtClean="0"/>
              <a:t>he 64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</a:t>
            </a:r>
            <a:r>
              <a:rPr lang="en-US" sz="3000" b="1" dirty="0"/>
              <a:t>session of the Commission on the Status of </a:t>
            </a:r>
            <a:r>
              <a:rPr lang="en-US" sz="3000" b="1" dirty="0" smtClean="0"/>
              <a:t>Women </a:t>
            </a:r>
            <a:r>
              <a:rPr lang="en-US" sz="3000" dirty="0" smtClean="0"/>
              <a:t>(UN headquarters, 9-20 March 2020).</a:t>
            </a:r>
            <a:endParaRPr lang="fr-FR" sz="3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37" t="2095" r="591" b="2261"/>
          <a:stretch/>
        </p:blipFill>
        <p:spPr>
          <a:xfrm>
            <a:off x="4036978" y="4717915"/>
            <a:ext cx="7431933" cy="13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80619" cy="4601183"/>
          </a:xfrm>
        </p:spPr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Equality</a:t>
            </a:r>
            <a:r>
              <a:rPr lang="fr-FR" dirty="0" smtClean="0"/>
              <a:t> Forum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designed</a:t>
            </a:r>
            <a:r>
              <a:rPr lang="fr-FR" dirty="0" smtClean="0"/>
              <a:t> as a </a:t>
            </a:r>
            <a:r>
              <a:rPr lang="fr-FR" b="1" dirty="0" smtClean="0"/>
              <a:t>multi-</a:t>
            </a:r>
            <a:r>
              <a:rPr lang="fr-FR" b="1" dirty="0" err="1" smtClean="0"/>
              <a:t>stakeholders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89148" y="35048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The Forum </a:t>
            </a:r>
            <a:r>
              <a:rPr lang="fr-FR" sz="3000" dirty="0" err="1" smtClean="0"/>
              <a:t>will</a:t>
            </a:r>
            <a:r>
              <a:rPr lang="fr-FR" sz="3000" dirty="0" smtClean="0"/>
              <a:t> set a </a:t>
            </a:r>
            <a:r>
              <a:rPr lang="fr-FR" sz="3000" b="1" dirty="0" smtClean="0"/>
              <a:t>major </a:t>
            </a:r>
            <a:r>
              <a:rPr lang="fr-FR" sz="3000" b="1" dirty="0" err="1" smtClean="0"/>
              <a:t>emphasis</a:t>
            </a:r>
            <a:r>
              <a:rPr lang="fr-FR" sz="3000" b="1" dirty="0" smtClean="0"/>
              <a:t> on dialogue and </a:t>
            </a:r>
            <a:r>
              <a:rPr lang="fr-FR" sz="3000" b="1" dirty="0" err="1" smtClean="0"/>
              <a:t>parterships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between</a:t>
            </a:r>
            <a:r>
              <a:rPr lang="fr-FR" sz="3000" b="1" dirty="0" smtClean="0"/>
              <a:t> civil society and </a:t>
            </a:r>
            <a:r>
              <a:rPr lang="fr-FR" sz="3000" b="1" dirty="0" err="1" smtClean="0"/>
              <a:t>Member</a:t>
            </a:r>
            <a:r>
              <a:rPr lang="fr-FR" sz="3000" b="1" dirty="0" smtClean="0"/>
              <a:t> States </a:t>
            </a:r>
            <a:r>
              <a:rPr lang="fr-FR" sz="3000" dirty="0" smtClean="0"/>
              <a:t>– and, to a </a:t>
            </a:r>
            <a:r>
              <a:rPr lang="fr-FR" sz="3000" dirty="0" err="1" smtClean="0"/>
              <a:t>lesser</a:t>
            </a:r>
            <a:r>
              <a:rPr lang="fr-FR" sz="3000" dirty="0" smtClean="0"/>
              <a:t> </a:t>
            </a:r>
            <a:r>
              <a:rPr lang="fr-FR" sz="3000" dirty="0" err="1" smtClean="0"/>
              <a:t>extent</a:t>
            </a:r>
            <a:r>
              <a:rPr lang="fr-FR" sz="3000" dirty="0" smtClean="0"/>
              <a:t>, businesses.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5978" t="1784" r="17618"/>
          <a:stretch/>
        </p:blipFill>
        <p:spPr>
          <a:xfrm>
            <a:off x="5418306" y="2247088"/>
            <a:ext cx="4484451" cy="42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162" cy="4601183"/>
          </a:xfrm>
        </p:spPr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Equality</a:t>
            </a:r>
            <a:r>
              <a:rPr lang="fr-FR" dirty="0" smtClean="0"/>
              <a:t> Forum, a </a:t>
            </a:r>
            <a:r>
              <a:rPr lang="fr-FR" b="1" dirty="0" err="1" smtClean="0"/>
              <a:t>two-pronged</a:t>
            </a:r>
            <a:r>
              <a:rPr lang="fr-FR" b="1" dirty="0" smtClean="0"/>
              <a:t> </a:t>
            </a:r>
            <a:r>
              <a:rPr lang="fr-FR" b="1" dirty="0" err="1" smtClean="0"/>
              <a:t>event</a:t>
            </a:r>
            <a:endParaRPr lang="fr-FR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 smtClean="0"/>
              <a:t>The Forum </a:t>
            </a:r>
            <a:r>
              <a:rPr lang="fr-FR" b="0" dirty="0" err="1" smtClean="0"/>
              <a:t>will</a:t>
            </a:r>
            <a:r>
              <a:rPr lang="fr-FR" b="0" dirty="0" smtClean="0"/>
              <a:t> kick off in</a:t>
            </a:r>
            <a:r>
              <a:rPr lang="fr-FR" dirty="0" smtClean="0"/>
              <a:t> Mexico (7-8 May, 2020)</a:t>
            </a:r>
            <a:r>
              <a:rPr lang="fr-FR" b="0" dirty="0" smtClean="0"/>
              <a:t>…</a:t>
            </a:r>
            <a:endParaRPr lang="fr-FR" b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b="1" dirty="0" smtClean="0"/>
              <a:t>2,000 participants</a:t>
            </a:r>
            <a:r>
              <a:rPr lang="fr-FR" dirty="0" smtClean="0"/>
              <a:t>.</a:t>
            </a:r>
          </a:p>
          <a:p>
            <a:r>
              <a:rPr lang="fr-FR" b="1" dirty="0" err="1" smtClean="0"/>
              <a:t>Government</a:t>
            </a:r>
            <a:r>
              <a:rPr lang="fr-FR" b="1" dirty="0" smtClean="0"/>
              <a:t> </a:t>
            </a:r>
            <a:r>
              <a:rPr lang="fr-FR" b="1" dirty="0" err="1" smtClean="0"/>
              <a:t>representatives</a:t>
            </a:r>
            <a:r>
              <a:rPr lang="fr-FR" b="1" dirty="0" smtClean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expected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Preparatory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for the </a:t>
            </a:r>
            <a:r>
              <a:rPr lang="fr-FR" dirty="0" err="1"/>
              <a:t>F</a:t>
            </a:r>
            <a:r>
              <a:rPr lang="fr-FR" dirty="0" err="1" smtClean="0"/>
              <a:t>orum’s</a:t>
            </a:r>
            <a:r>
              <a:rPr lang="fr-FR" dirty="0" smtClean="0"/>
              <a:t> Paris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laid down.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 smtClean="0"/>
              <a:t>… and </a:t>
            </a:r>
            <a:r>
              <a:rPr lang="fr-FR" b="0" dirty="0" err="1" smtClean="0"/>
              <a:t>culminate</a:t>
            </a:r>
            <a:r>
              <a:rPr lang="fr-FR" b="0" dirty="0" smtClean="0"/>
              <a:t> in </a:t>
            </a:r>
            <a:r>
              <a:rPr lang="fr-FR" dirty="0" smtClean="0"/>
              <a:t>Paris</a:t>
            </a:r>
          </a:p>
          <a:p>
            <a:pPr algn="ctr"/>
            <a:r>
              <a:rPr lang="fr-FR" dirty="0" smtClean="0"/>
              <a:t>(7-10 July, 2020)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b="1" dirty="0" smtClean="0"/>
              <a:t>5,000 participants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Head of States or </a:t>
            </a:r>
            <a:r>
              <a:rPr lang="fr-FR" b="1" dirty="0" err="1" smtClean="0"/>
              <a:t>head</a:t>
            </a:r>
            <a:r>
              <a:rPr lang="fr-FR" b="1" dirty="0" smtClean="0"/>
              <a:t> of </a:t>
            </a:r>
            <a:r>
              <a:rPr lang="fr-FR" b="1" dirty="0" err="1" smtClean="0"/>
              <a:t>governments</a:t>
            </a:r>
            <a:r>
              <a:rPr lang="fr-FR" b="1" dirty="0" smtClean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expected</a:t>
            </a:r>
            <a:r>
              <a:rPr lang="fr-FR" dirty="0" smtClean="0"/>
              <a:t> (</a:t>
            </a:r>
            <a:r>
              <a:rPr lang="fr-FR" dirty="0" err="1" smtClean="0"/>
              <a:t>around</a:t>
            </a:r>
            <a:r>
              <a:rPr lang="fr-FR" dirty="0" smtClean="0"/>
              <a:t> 50 total).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0" y="1123837"/>
            <a:ext cx="3433864" cy="460118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Une stratégie divisée en six axes de priorité</a:t>
            </a:r>
            <a:endParaRPr lang="fr-FR" sz="4000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84D-894F-4097-8124-F699FAB4FC1F}" type="slidenum">
              <a:rPr lang="fr-FR" smtClean="0"/>
              <a:t>9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65062" cy="6070351"/>
          </a:xfrm>
          <a:prstGeom prst="rect">
            <a:avLst/>
          </a:prstGeom>
          <a:solidFill>
            <a:srgbClr val="57A694"/>
          </a:solidFill>
          <a:ln>
            <a:solidFill>
              <a:srgbClr val="57A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2395" y="2065679"/>
            <a:ext cx="11420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What </a:t>
            </a:r>
            <a:r>
              <a:rPr lang="en-US" sz="6000" dirty="0">
                <a:solidFill>
                  <a:schemeClr val="bg1"/>
                </a:solidFill>
              </a:rPr>
              <a:t>are the </a:t>
            </a:r>
            <a:r>
              <a:rPr lang="en-US" sz="6000" dirty="0" smtClean="0">
                <a:solidFill>
                  <a:schemeClr val="bg1"/>
                </a:solidFill>
              </a:rPr>
              <a:t>goals of the Generation Equality Forum?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Cadre</Template>
  <TotalTime>1629</TotalTime>
  <Words>767</Words>
  <Application>Microsoft Office PowerPoint</Application>
  <PresentationFormat>Widescreen</PresentationFormat>
  <Paragraphs>131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Wingdings</vt:lpstr>
      <vt:lpstr>Wingdings 2</vt:lpstr>
      <vt:lpstr>Cadre</vt:lpstr>
      <vt:lpstr>PowerPoint Presentation</vt:lpstr>
      <vt:lpstr>Overview of the presentation</vt:lpstr>
      <vt:lpstr>Une stratégie divisée en six axes de priorité</vt:lpstr>
      <vt:lpstr>An event convened by UN Women and co-chaired by Mexico and France </vt:lpstr>
      <vt:lpstr>An event that marks the 25th anniversary commemoration of the 1995 Beijing Platform for Action</vt:lpstr>
      <vt:lpstr>The Forum is the culmination of the Beijing Platform’s 25th aniversary  review process</vt:lpstr>
      <vt:lpstr>The Generation Equality Forum is designed as a multi-stakeholders approach</vt:lpstr>
      <vt:lpstr>The Generation Equality Forum, a two-pronged event</vt:lpstr>
      <vt:lpstr>Une stratégie divisée en six axes de priorité</vt:lpstr>
      <vt:lpstr>Objective N.1  -  Assessing the global situation of women 25 years after the 1995 Beijing Conference</vt:lpstr>
      <vt:lpstr>Objective N.2    -   Triggering a feminist dynamic</vt:lpstr>
      <vt:lpstr>Objective N.3  -  Favouring swift,  specific and accountable changes</vt:lpstr>
      <vt:lpstr>Objective N.3  -  Favouring swift,  specific and accountable changes</vt:lpstr>
      <vt:lpstr>Une stratégie divisée en six axes de priorité</vt:lpstr>
      <vt:lpstr>Attending the Generation Equality Forum  -  Prerequisites</vt:lpstr>
      <vt:lpstr>Attending the Generation Equality Forum  -  Optional</vt:lpstr>
      <vt:lpstr>PowerPoint Presentation</vt:lpstr>
    </vt:vector>
  </TitlesOfParts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Aidants familiaux</dc:title>
  <dc:creator>REGNIER, Théodore (DGCS/DIRECTION/BEI)</dc:creator>
  <cp:lastModifiedBy>NIIRANEN Outi (JUST)</cp:lastModifiedBy>
  <cp:revision>119</cp:revision>
  <dcterms:created xsi:type="dcterms:W3CDTF">2019-12-16T09:47:04Z</dcterms:created>
  <dcterms:modified xsi:type="dcterms:W3CDTF">2020-02-05T08:21:21Z</dcterms:modified>
</cp:coreProperties>
</file>